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312" r:id="rId5"/>
    <p:sldId id="277" r:id="rId6"/>
    <p:sldId id="305" r:id="rId7"/>
    <p:sldId id="278" r:id="rId8"/>
    <p:sldId id="280" r:id="rId9"/>
    <p:sldId id="281" r:id="rId10"/>
    <p:sldId id="284" r:id="rId11"/>
    <p:sldId id="282" r:id="rId12"/>
    <p:sldId id="296" r:id="rId13"/>
    <p:sldId id="285" r:id="rId14"/>
    <p:sldId id="304" r:id="rId15"/>
    <p:sldId id="308" r:id="rId16"/>
    <p:sldId id="314" r:id="rId17"/>
    <p:sldId id="313" r:id="rId18"/>
    <p:sldId id="258" r:id="rId19"/>
    <p:sldId id="259" r:id="rId20"/>
    <p:sldId id="294" r:id="rId21"/>
    <p:sldId id="298" r:id="rId22"/>
    <p:sldId id="262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66" d="100"/>
          <a:sy n="66" d="100"/>
        </p:scale>
        <p:origin x="1107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7:56:5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3455 224 13391 0 0,'-2'-8'1452'0'0,"0"5"-1451"0"0,0 0 0 0 0,0-1 0 0 0,1 1-1 0 0,0-1 1 0 0,-1 1 0 0 0,1-1 0 0 0,1 1-1 0 0,-1-1 1 0 0,0 0 0 0 0,1 1 0 0 0,0-1 0 0 0,0 0-1 0 0,0 0 1 0 0,0 1 0 0 0,1-1 0 0 0,1-6-1 0 0,0 4 0 0 0,1 0 0 0 0,1 0 0 0 0,-1 0 0 0 0,1 1-1 0 0,0 0 1 0 0,0-1 0 0 0,6-4 0 0 0,-8 7 0 0 0,38-47 0 0 0,-28 34 0 0 0,-9 12 0 0 0,-1 1 0 0 0,-3 4 0 0 0,-21 19 0 0 0,-8-1 0 0 0,6-5 0 0 0,1-2 0 0 0,0 1 0 0 0,3-3 0 0 0,-16 7 91 0 0,33-15-22 0 0,-2-3 423 0 0,0 0 0 0 0,0 0 0 0 0,0 0 0 0 0,0 0 1 0 0,1-1-1 0 0,-1 0 0 0 0,0 0 0 0 0,-5-4 0 0 0,-13-4-22 0 0,11 4-571 0 0,-2 0 1 0 0,1 1-1 0 0,-1 1 0 0 0,1 0 1 0 0,-1 1-1 0 0,0 1 0 0 0,-16-1 1 0 0,-25 5 899 0 0,-31-1 468 0 0,45-2-1535 0 0,-56 8 0 0 0,23-1-541 0 0,-286-6 853 0 0,96-2 1514 0 0,35 1-1757 0 0,-289-41 121 0 0,481 39 258 0 0,-16-1-101 0 0,-1 2 0 0 0,-68 7-1 0 0,-106 29 78 0 0,82-13-137 0 0,92-15-4 0 0,1 2 0 0 0,-95 27 0 0 0,101-16 31 0 0,0 2-1 0 0,-52 31 0 0 0,64-33-94 0 0,2 2 0 0 0,1 2 0 0 0,0 1 0 0 0,2 1-1 0 0,1 1 1 0 0,-41 49 0 0 0,60-64 55 0 0,5-6 33 0 0,0 1-1 0 0,1 0 1 0 0,-5 7-1 0 0,4-6-16 0 0,2-4 0 0 0,0 1 0 0 0,1 0 0 0 0,-1 0 0 0 0,1 0 0 0 0,-3 7 0 0 0,-7 15 72 0 0,9-19 2 0 0,1 1-5 0 0,-7 25-17 0 0,7-24 12 0 0,5 0-28 0 0,10 29-63 0 0,-10-28-74 0 0,4-3-90 0 0,20 22 85 0 0,-20-22-17 0 0,-3 2-215 0 0,19 34 319 0 0,2 2 109 0 0,-20-35 42 0 0,1-4 6 0 0,20 21-11 0 0,-19-20-42 0 0,4 0-12 0 0,32 22-6 0 0,-25-18-16 0 0,23 8-58 0 0,9 0-15 0 0,-2-1 0 0 0,3-2 0 0 0,8 0 0 0 0,1 0-41 0 0,-42-12-14 0 0,-7-1-82 0 0,-1 0 1 0 0,19 8 0 0 0,27 12-397 0 0,3 5-77 0 0,7 2 21 0 0,8 2 397 0 0,-20-8 164 0 0,-27-12-21 0 0,42 15 351 0 0,72 18 1 0 0,476 61 1121 0 0,-311-61-979 0 0,-104-15-445 0 0,215 41 0 0 0,-264-41 77 0 0,2-7 1 0 0,0-7-1 0 0,175-4 0 0 0,113-51 6 0 0,116-73 269 0 0,-477 87-235 0 0,0-3 0 0 0,-2-4 0 0 0,-1-3-1 0 0,109-67 1 0 0,-155 82-162 0 0,-2 0 1 0 0,44-39-1 0 0,-66 51 34 0 0,0 0-1 0 0,0-1 1 0 0,-1 0 0 0 0,-1-1 0 0 0,1 0-1 0 0,-2 0 1 0 0,1 0 0 0 0,-1-1 0 0 0,-1 0-1 0 0,0 0 1 0 0,7-22 0 0 0,-11 22 9 0 0,0 1 1 0 0,0 0-1 0 0,0-1 1 0 0,-1 1-1 0 0,-1-1 1 0 0,0 1-1 0 0,0 0 0 0 0,-1-1 1 0 0,-5-12-1 0 0,-5-14 58 0 0,-19-40-1 0 0,18 46 43 0 0,0-1-48 0 0,-1 1 0 0 0,-2 0-1 0 0,-1 1 1 0 0,-1 1 0 0 0,-1 1-1 0 0,-24-27 1 0 0,25 36-82 0 0,-2 1-1 0 0,1 0 0 0 0,-2 1 1 0 0,-1 1-1 0 0,0 2 1 0 0,-43-23-1 0 0,20 17-10 0 0,-1 2 0 0 0,-84-21 0 0 0,-23 3 68 0 0,-168-18 0 0 0,-143-31 199 0 0,127 18-213 0 0,291 61 17 0 0,0 2-1 0 0,0 2 0 0 0,0 3 1 0 0,0 1-1 0 0,-66 12 1 0 0,37 1-267 0 0,0 4 1 0 0,-104 41-1 0 0,165-55-115 0 0,0 0 0 0 0,0 0-1 0 0,0-2 1 0 0,0 0 0 0 0,-18 2-1 0 0,29-5 50 0 0,-1 0-1 0 0,0 0 1 0 0,1 0-1 0 0,-1 0 0 0 0,1 0 1 0 0,-1-1-1 0 0,1 0 1 0 0,-1 0-1 0 0,1 0 0 0 0,-1 0 1 0 0,1-1-1 0 0,0 1 0 0 0,0-1 1 0 0,-1 0-1 0 0,1 1 1 0 0,0-2-1 0 0,1 1 0 0 0,-1 0 1 0 0,0 0-1 0 0,1-1 1 0 0,-1 0-1 0 0,1 1 0 0 0,0-1 1 0 0,0 0-1 0 0,-3-4 1 0 0,-9-30-4569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A9A-8890-D5EC-0C1B-6EF03FC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A048B-F495-D0C7-21BF-138AA1140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490A-F7DC-2029-EC28-6A0AB4FF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5E51-FCCE-FC53-07EA-9CDA760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3272-0ACB-BE18-A02B-58AE81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CA3A-9B08-C95D-C348-7ADE275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BFFB-9843-D9EC-3BA1-AC0A9C5C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0663-BFAB-AA8D-B905-224093B9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77F-E54D-F9CE-AE63-BBBFE34F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9F18-A615-A38B-1808-DC85E62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4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AF6F2-3DD5-E63C-519B-F14933C8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52D8-FD05-5276-7978-A1ED8DD4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C68D-C241-267F-787E-EBB06C4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1CE-BCF1-B5DF-C78B-15B56C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3143-85C2-31BA-B6D9-58A6E0B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8AD4-D7FC-3E63-DEF6-021DEB7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B74-4426-1913-6B59-8D24A31A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535B-2A6C-BAF1-2C13-16FF99D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89FC-9075-DEFD-3986-DA59790E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2827A-DDF9-617C-1481-2B555E7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F93-C67F-3FE2-B76E-3588BED2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F745F-43D8-EF50-1CFE-E3D9519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A319-56EA-94DC-E7FD-73FBD5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FFCB-C9A2-0FB9-1244-072534A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F4-2A3B-3030-3684-28F2B4D2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7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EA3-5453-B971-6323-0529E6B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3759-7317-86B0-7A44-3F5EB59B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18758-E809-6B2E-84D6-CF603D18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4B4C-CF2A-620F-A179-67B2405F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3BD2-F962-B725-596A-5A5D41D9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B47FD-5265-8A45-FF89-2F489E9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DC81-05F6-0B5A-19D9-BFCC9F8E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7E8F-956A-8889-4557-EA3FE01E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5C04-BC37-80BC-20B4-549FAD6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BA9C-F2E4-C9A8-E624-24A73120C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1BC02-08FE-3C58-CD13-9CED04E1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EC40-9933-16E0-0438-39CB30B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A63B-0BA7-8B0A-FADB-5EB0815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0F0E-0B0F-BB79-A185-79C52FA7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666-ADDF-60CF-103F-90336DB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F0B9-6DEC-2298-89D4-518B5EAB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CDA1C-E00D-B7BB-5F3D-DB1852A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0286-1FD1-4D11-D735-BF34F1BE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124C3-3B32-BBE9-E5F9-EF579678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BC13-D477-23B0-F8AB-499686B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D63-2911-4ECC-FF6F-5BDEB6B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7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838D-1E95-09DA-08D1-44E05F08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69AF-B2DB-84D9-A764-B7E93D86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C3A5-D942-6820-F3AE-0FA8920C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CEA4-8E9C-EE17-833B-E507D62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4F1E2-82AE-CACC-4115-F04DA7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93EF-0479-367E-F71B-819E3228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2C2-FBAE-B053-AC8E-12CAD49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1E232-2010-C952-F6E1-1E98E2D5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1490-E769-10D7-A1B0-F931A0DE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CD79-C781-290D-A275-A15C746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4171A-6785-8CA2-AAD8-D73FDB46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E6D2-57F6-040E-4817-F464B611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7206-1D3B-9F29-55B7-88479AE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56CD-A666-6087-5877-D5242F84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1D4-0FA9-1F71-5506-5FEC25E41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878A-30CA-764C-1A38-5ABD326C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CA08-5379-06FC-26CA-15B7D32B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7041-2022.github.io/website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7081-2022.github.io/website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rper-data-science.github.io/website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ha-eda-party/shared_invite/zt-w19od3dz-6bjo~dTC_GQeSUUv3B8XzQ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3A3CA-B15D-ED06-BA87-A220A6C45243}"/>
              </a:ext>
            </a:extLst>
          </p:cNvPr>
          <p:cNvSpPr txBox="1"/>
          <p:nvPr/>
        </p:nvSpPr>
        <p:spPr>
          <a:xfrm>
            <a:off x="991791" y="1840203"/>
            <a:ext cx="6093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Modern statistics knowledge and skills: what you need and how to get it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25C1-E5B2-5021-73B6-F46BF2652554}"/>
              </a:ext>
            </a:extLst>
          </p:cNvPr>
          <p:cNvSpPr txBox="1"/>
          <p:nvPr/>
        </p:nvSpPr>
        <p:spPr>
          <a:xfrm>
            <a:off x="2270744" y="3774529"/>
            <a:ext cx="353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Day 3 stats skills and</a:t>
            </a:r>
          </a:p>
          <a:p>
            <a:pPr algn="ctr"/>
            <a:r>
              <a:rPr lang="en-GB" sz="2400"/>
              <a:t>continue R Stats Bootcamp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3236-870D-B4A4-01AE-0A0704BAEFE9}"/>
              </a:ext>
            </a:extLst>
          </p:cNvPr>
          <p:cNvSpPr txBox="1"/>
          <p:nvPr/>
        </p:nvSpPr>
        <p:spPr>
          <a:xfrm>
            <a:off x="196266" y="5782602"/>
            <a:ext cx="30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Ed Harris</a:t>
            </a:r>
          </a:p>
          <a:p>
            <a:r>
              <a:rPr lang="en-GB"/>
              <a:t>University of Mpumalanga, ZA</a:t>
            </a:r>
          </a:p>
          <a:p>
            <a:r>
              <a:rPr lang="en-GB"/>
              <a:t>2023-03-23 to – 2023-03-30</a:t>
            </a:r>
            <a:endParaRPr lang="en-GB" dirty="0"/>
          </a:p>
        </p:txBody>
      </p:sp>
      <p:pic>
        <p:nvPicPr>
          <p:cNvPr id="8" name="Picture 2" descr="brown alligator on body of water">
            <a:extLst>
              <a:ext uri="{FF2B5EF4-FFF2-40B4-BE49-F238E27FC236}">
                <a16:creationId xmlns:a16="http://schemas.microsoft.com/office/drawing/2014/main" id="{9C1CD197-F846-1998-C487-61D3CF9D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54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F9E01-6EE5-B431-6264-3E256233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32" y="86833"/>
            <a:ext cx="1272055" cy="9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EDFFB5-229C-A090-9DD3-601DAC0A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0" y="1468088"/>
            <a:ext cx="8110922" cy="5291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667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How 'popular' are stats packages?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CA76E-2B42-4BD5-5980-8BDB688B93D8}"/>
              </a:ext>
            </a:extLst>
          </p:cNvPr>
          <p:cNvSpPr txBox="1"/>
          <p:nvPr/>
        </p:nvSpPr>
        <p:spPr>
          <a:xfrm>
            <a:off x="1983147" y="3470695"/>
            <a:ext cx="229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of star-ranked reviews per </a:t>
            </a:r>
          </a:p>
          <a:p>
            <a:pPr algn="ctr"/>
            <a:r>
              <a:rPr lang="en-GB" dirty="0"/>
              <a:t>package on Amazon</a:t>
            </a:r>
          </a:p>
          <a:p>
            <a:pPr algn="ctr"/>
            <a:r>
              <a:rPr lang="en-GB" dirty="0"/>
              <a:t>(top 5, each package)</a:t>
            </a:r>
          </a:p>
        </p:txBody>
      </p:sp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1EA64D9-70B4-DB5E-B99D-2EB50F4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49" y="1468088"/>
            <a:ext cx="606804" cy="9144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75F8F2-5117-94A0-0B10-1CA36FDA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5" y="3869422"/>
            <a:ext cx="704675" cy="914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45D7076-994B-D565-D5D8-B10A3A036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42" y="3156460"/>
            <a:ext cx="671119" cy="914400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0D805309-7E78-0007-CBE9-8D2AAFF5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04" y="3796953"/>
            <a:ext cx="7074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Skills in job advertisements</a:t>
            </a:r>
            <a:endParaRPr lang="en-GB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% Job</a:t>
            </a:r>
          </a:p>
          <a:p>
            <a:pPr algn="ctr"/>
            <a:r>
              <a:rPr lang="en-US" sz="2800" dirty="0"/>
              <a:t>advertisements </a:t>
            </a:r>
          </a:p>
          <a:p>
            <a:pPr algn="ctr"/>
            <a:r>
              <a:rPr lang="en-US" sz="2800" dirty="0"/>
              <a:t>(in ecology)</a:t>
            </a:r>
          </a:p>
          <a:p>
            <a:pPr algn="ctr"/>
            <a:r>
              <a:rPr lang="en-US" sz="2800" dirty="0"/>
              <a:t>mentioning</a:t>
            </a:r>
          </a:p>
          <a:p>
            <a:pPr algn="ctr"/>
            <a:r>
              <a:rPr lang="en-US" sz="2800" dirty="0"/>
              <a:t> data + stats + 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03A13-DC39-19A4-B11B-D5052DD71623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AC7ECC-ED88-3587-38DC-4B1FE73A82D0}"/>
              </a:ext>
            </a:extLst>
          </p:cNvPr>
          <p:cNvSpPr/>
          <p:nvPr/>
        </p:nvSpPr>
        <p:spPr>
          <a:xfrm>
            <a:off x="746125" y="2417127"/>
            <a:ext cx="2468880" cy="3765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9378-C507-169F-71FC-C1CC4A2989F5}"/>
              </a:ext>
            </a:extLst>
          </p:cNvPr>
          <p:cNvSpPr txBox="1"/>
          <p:nvPr/>
        </p:nvSpPr>
        <p:spPr>
          <a:xfrm>
            <a:off x="842328" y="3391961"/>
            <a:ext cx="2406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“PD”, take a class, </a:t>
            </a:r>
            <a:r>
              <a:rPr lang="en-GB" sz="2800" b="1" dirty="0"/>
              <a:t>short course</a:t>
            </a:r>
            <a:r>
              <a:rPr lang="en-GB" sz="2800" dirty="0"/>
              <a:t>, buy a book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12330-5EFF-B588-3AC9-02B2BBCD366F}"/>
              </a:ext>
            </a:extLst>
          </p:cNvPr>
          <p:cNvSpPr/>
          <p:nvPr/>
        </p:nvSpPr>
        <p:spPr>
          <a:xfrm>
            <a:off x="3415030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691D1-4F86-2386-702D-9D292C92CB92}"/>
              </a:ext>
            </a:extLst>
          </p:cNvPr>
          <p:cNvSpPr txBox="1"/>
          <p:nvPr/>
        </p:nvSpPr>
        <p:spPr>
          <a:xfrm>
            <a:off x="3494405" y="3607405"/>
            <a:ext cx="2406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Learn</a:t>
            </a:r>
            <a:r>
              <a:rPr lang="en-GB" sz="2800" dirty="0"/>
              <a:t> on-the-go </a:t>
            </a:r>
            <a:r>
              <a:rPr lang="en-GB" sz="2800" b="1" dirty="0"/>
              <a:t>with your own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80C65C-B96F-E620-FFB9-995B5AA6469F}"/>
              </a:ext>
            </a:extLst>
          </p:cNvPr>
          <p:cNvSpPr/>
          <p:nvPr/>
        </p:nvSpPr>
        <p:spPr>
          <a:xfrm>
            <a:off x="6243955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64D4-D324-809D-C69D-0C15B79026C6}"/>
              </a:ext>
            </a:extLst>
          </p:cNvPr>
          <p:cNvSpPr txBox="1"/>
          <p:nvPr/>
        </p:nvSpPr>
        <p:spPr>
          <a:xfrm>
            <a:off x="6269355" y="2961074"/>
            <a:ext cx="2406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Engage with</a:t>
            </a:r>
          </a:p>
          <a:p>
            <a:pPr algn="ctr"/>
            <a:r>
              <a:rPr lang="en-GB" sz="2800" dirty="0"/>
              <a:t>or build a </a:t>
            </a:r>
            <a:r>
              <a:rPr lang="en-GB" sz="2800" b="1" dirty="0"/>
              <a:t>community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(E.g. HARUG!)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957B1-04FA-0BDF-7DAA-E2140F12F126}"/>
              </a:ext>
            </a:extLst>
          </p:cNvPr>
          <p:cNvSpPr/>
          <p:nvPr/>
        </p:nvSpPr>
        <p:spPr>
          <a:xfrm>
            <a:off x="9044305" y="2417127"/>
            <a:ext cx="2468880" cy="3765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0ECC0-25FA-6177-7BD6-91B8E4C078AE}"/>
              </a:ext>
            </a:extLst>
          </p:cNvPr>
          <p:cNvSpPr txBox="1"/>
          <p:nvPr/>
        </p:nvSpPr>
        <p:spPr>
          <a:xfrm>
            <a:off x="9044305" y="3270441"/>
            <a:ext cx="25279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Teach R + stats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b="1" dirty="0"/>
              <a:t>R/stats practice  with your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E3F90C-F484-D318-7C90-44AE9DA40D76}"/>
              </a:ext>
            </a:extLst>
          </p:cNvPr>
          <p:cNvCxnSpPr/>
          <p:nvPr/>
        </p:nvCxnSpPr>
        <p:spPr>
          <a:xfrm>
            <a:off x="1569720" y="1958340"/>
            <a:ext cx="8968740" cy="0"/>
          </a:xfrm>
          <a:prstGeom prst="straightConnector1">
            <a:avLst/>
          </a:prstGeom>
          <a:ln w="666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7DAF5-7140-3832-2920-AD5DFD1A3D80}"/>
              </a:ext>
            </a:extLst>
          </p:cNvPr>
          <p:cNvSpPr txBox="1"/>
          <p:nvPr/>
        </p:nvSpPr>
        <p:spPr>
          <a:xfrm>
            <a:off x="5576090" y="1401465"/>
            <a:ext cx="117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190557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1E73-9555-DE99-FF92-7ED7B24738E4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646D-6348-4DFF-C594-EB4FC36916B9}"/>
              </a:ext>
            </a:extLst>
          </p:cNvPr>
          <p:cNvSpPr txBox="1"/>
          <p:nvPr/>
        </p:nvSpPr>
        <p:spPr>
          <a:xfrm>
            <a:off x="2225497" y="2329900"/>
            <a:ext cx="7497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Challenge: </a:t>
            </a:r>
            <a:r>
              <a:rPr lang="en-GB" sz="3600" b="1" dirty="0"/>
              <a:t>Time</a:t>
            </a:r>
          </a:p>
          <a:p>
            <a:endParaRPr lang="en-GB" sz="3600" dirty="0"/>
          </a:p>
          <a:p>
            <a:pPr algn="ctr"/>
            <a:r>
              <a:rPr lang="en-GB" sz="3600" dirty="0"/>
              <a:t>(we must incorporate our teaching, supervision and our own data practice into professional development)</a:t>
            </a:r>
          </a:p>
        </p:txBody>
      </p:sp>
    </p:spTree>
    <p:extLst>
      <p:ext uri="{BB962C8B-B14F-4D97-AF65-F5344CB8AC3E}">
        <p14:creationId xmlns:p14="http://schemas.microsoft.com/office/powerpoint/2010/main" val="95486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DAA4E-2F96-5C4D-8155-E8B2C7FA8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923" r="1371"/>
          <a:stretch/>
        </p:blipFill>
        <p:spPr>
          <a:xfrm>
            <a:off x="2406124" y="643467"/>
            <a:ext cx="2170551" cy="25432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F3B41F-49FA-6339-ECAA-7F61E5DC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91" y="643467"/>
            <a:ext cx="2244389" cy="25432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FEB2FDA-9169-24C2-C83C-1632FBF8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79" y="3671316"/>
            <a:ext cx="2189441" cy="254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6910F-6991-DC04-3968-DA2D53C6B4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" r="1519"/>
          <a:stretch/>
        </p:blipFill>
        <p:spPr>
          <a:xfrm>
            <a:off x="7616582" y="3671316"/>
            <a:ext cx="2176407" cy="25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6FF0D-F46D-EF15-2ACB-A3375ED2DCB0}"/>
              </a:ext>
            </a:extLst>
          </p:cNvPr>
          <p:cNvSpPr txBox="1"/>
          <p:nvPr/>
        </p:nvSpPr>
        <p:spPr>
          <a:xfrm>
            <a:off x="1690727" y="43376"/>
            <a:ext cx="952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Stats teaching and learning resources (</a:t>
            </a:r>
            <a:r>
              <a:rPr lang="en-GB" sz="3200" b="1" i="1" dirty="0"/>
              <a:t>ubuntu</a:t>
            </a:r>
            <a:r>
              <a:rPr lang="en-GB" sz="3200" b="1" dirty="0"/>
              <a:t>, sharing)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C11-24D9-7668-C705-FF14C18FE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7" y="163767"/>
            <a:ext cx="1513870" cy="12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7" y="1045030"/>
            <a:ext cx="10798627" cy="5595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62A1D-FAF7-298F-58E5-34676C7BCAA7}"/>
              </a:ext>
            </a:extLst>
          </p:cNvPr>
          <p:cNvSpPr txBox="1"/>
          <p:nvPr/>
        </p:nvSpPr>
        <p:spPr>
          <a:xfrm>
            <a:off x="4063686" y="332166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https://rstats-bootcamp.github.io/website/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20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81676-9365-A416-9B07-17A47AAF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973966"/>
            <a:ext cx="9173027" cy="5582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5DD76-AFD7-C796-727F-3CE2B7B818E8}"/>
              </a:ext>
            </a:extLst>
          </p:cNvPr>
          <p:cNvSpPr txBox="1"/>
          <p:nvPr/>
        </p:nvSpPr>
        <p:spPr>
          <a:xfrm>
            <a:off x="4333113" y="35854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https://c7041-2022.github.io/website/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02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D81F-A5C1-317D-C0E0-8F400929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7" y="841830"/>
            <a:ext cx="10448946" cy="5887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0BE58-B1A1-63B6-11C0-32289F5A8C3B}"/>
              </a:ext>
            </a:extLst>
          </p:cNvPr>
          <p:cNvSpPr txBox="1"/>
          <p:nvPr/>
        </p:nvSpPr>
        <p:spPr>
          <a:xfrm>
            <a:off x="4355247" y="378155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https://c7081-2022.github.io/website/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99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00291-D428-B196-FACF-81E0585D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9" b="13708"/>
          <a:stretch/>
        </p:blipFill>
        <p:spPr>
          <a:xfrm>
            <a:off x="1462355" y="1613043"/>
            <a:ext cx="9144000" cy="5039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14:cNvPr>
              <p14:cNvContentPartPr/>
              <p14:nvPr/>
            </p14:nvContentPartPr>
            <p14:xfrm>
              <a:off x="5153880" y="4309163"/>
              <a:ext cx="1884240" cy="56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880" y="4291163"/>
                <a:ext cx="1919880" cy="604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1EB385-ECE5-999D-72BF-BAA654F90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137" y="293072"/>
            <a:ext cx="4116685" cy="10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A1C0C-4BA6-F131-F0A6-A8DE5A54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0" y="1023257"/>
            <a:ext cx="10356447" cy="5515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EF217-726E-CD16-8099-015BE07079FE}"/>
              </a:ext>
            </a:extLst>
          </p:cNvPr>
          <p:cNvSpPr txBox="1"/>
          <p:nvPr/>
        </p:nvSpPr>
        <p:spPr>
          <a:xfrm>
            <a:off x="3953162" y="38962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https://harper-data-science.github.io/website/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06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AE2F0-7A87-2171-66CE-F65A5FE6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6" y="545910"/>
            <a:ext cx="7005938" cy="59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12540-983F-0816-E5F3-278EE644C828}"/>
              </a:ext>
            </a:extLst>
          </p:cNvPr>
          <p:cNvSpPr txBox="1"/>
          <p:nvPr/>
        </p:nvSpPr>
        <p:spPr>
          <a:xfrm>
            <a:off x="8795336" y="1325677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Slack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C44B8-34F8-1226-F41D-4EF4DDC4539D}"/>
              </a:ext>
            </a:extLst>
          </p:cNvPr>
          <p:cNvSpPr txBox="1"/>
          <p:nvPr/>
        </p:nvSpPr>
        <p:spPr>
          <a:xfrm>
            <a:off x="7821141" y="2171135"/>
            <a:ext cx="4051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hlinkClick r:id="rId3"/>
              </a:rPr>
              <a:t>https://tinyurl.com/2p8ejymb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574A-91C3-9748-DE52-DD928FD4A4C3}"/>
              </a:ext>
            </a:extLst>
          </p:cNvPr>
          <p:cNvSpPr txBox="1"/>
          <p:nvPr/>
        </p:nvSpPr>
        <p:spPr>
          <a:xfrm>
            <a:off x="8322275" y="3379573"/>
            <a:ext cx="33716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 with full name:</a:t>
            </a:r>
          </a:p>
          <a:p>
            <a:r>
              <a:rPr lang="en-GB" dirty="0"/>
              <a:t>“Ed Harris”</a:t>
            </a:r>
          </a:p>
          <a:p>
            <a:r>
              <a:rPr lang="en-GB" dirty="0"/>
              <a:t>And your preferred email</a:t>
            </a:r>
          </a:p>
          <a:p>
            <a:endParaRPr lang="en-GB" dirty="0"/>
          </a:p>
          <a:p>
            <a:r>
              <a:rPr lang="en-GB" dirty="0"/>
              <a:t>Founded Jan 2020</a:t>
            </a:r>
          </a:p>
          <a:p>
            <a:endParaRPr lang="en-GB" dirty="0"/>
          </a:p>
          <a:p>
            <a:r>
              <a:rPr lang="en-GB" dirty="0"/>
              <a:t>-1000s and 1000s of messages</a:t>
            </a:r>
          </a:p>
          <a:p>
            <a:endParaRPr lang="en-GB" dirty="0"/>
          </a:p>
          <a:p>
            <a:r>
              <a:rPr lang="en-GB" dirty="0"/>
              <a:t>-Harper research stats community</a:t>
            </a:r>
          </a:p>
          <a:p>
            <a:endParaRPr lang="en-GB" dirty="0"/>
          </a:p>
          <a:p>
            <a:r>
              <a:rPr lang="en-GB" dirty="0"/>
              <a:t>-(also teaching,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26361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3" y="1320543"/>
            <a:ext cx="9529686" cy="4937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D476C8-1235-4B50-A710-2E15B7D7E738}"/>
              </a:ext>
            </a:extLst>
          </p:cNvPr>
          <p:cNvSpPr txBox="1"/>
          <p:nvPr/>
        </p:nvSpPr>
        <p:spPr>
          <a:xfrm>
            <a:off x="1140432" y="288964"/>
            <a:ext cx="10602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>
                <a:highlight>
                  <a:srgbClr val="FFFF00"/>
                </a:highlight>
              </a:rPr>
              <a:t>https://rstats-bootcamp.github.io/website/</a:t>
            </a:r>
            <a:endParaRPr lang="en-GB" sz="4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885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E8E5C-B05A-00F6-C8CE-A4D7801776B0}"/>
              </a:ext>
            </a:extLst>
          </p:cNvPr>
          <p:cNvSpPr txBox="1"/>
          <p:nvPr/>
        </p:nvSpPr>
        <p:spPr>
          <a:xfrm>
            <a:off x="1255485" y="994619"/>
            <a:ext cx="95794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highlight>
                  <a:srgbClr val="FFFF00"/>
                </a:highlight>
              </a:rPr>
              <a:t>https://hauum-2023.github.io/website/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80E4F6-AF1C-75B7-DF5E-41B34712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43" y="2024742"/>
            <a:ext cx="3598761" cy="41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6EC4A6-69DF-3BD5-F187-91DB8F417445}"/>
              </a:ext>
            </a:extLst>
          </p:cNvPr>
          <p:cNvSpPr txBox="1"/>
          <p:nvPr/>
        </p:nvSpPr>
        <p:spPr>
          <a:xfrm>
            <a:off x="5929086" y="2677886"/>
            <a:ext cx="51235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HAUUM</a:t>
            </a:r>
            <a:r>
              <a:rPr lang="en-GB" sz="4000" dirty="0"/>
              <a:t> = </a:t>
            </a:r>
            <a:r>
              <a:rPr lang="en-GB" sz="4000" b="1" dirty="0"/>
              <a:t>H</a:t>
            </a:r>
            <a:r>
              <a:rPr lang="en-GB" sz="4000" dirty="0"/>
              <a:t>arper </a:t>
            </a:r>
            <a:r>
              <a:rPr lang="en-GB" sz="4000" b="1" dirty="0"/>
              <a:t>A</a:t>
            </a:r>
            <a:r>
              <a:rPr lang="en-GB" sz="4000" dirty="0"/>
              <a:t>dams </a:t>
            </a:r>
            <a:r>
              <a:rPr lang="en-GB" sz="4000" b="1" dirty="0"/>
              <a:t>U</a:t>
            </a:r>
            <a:r>
              <a:rPr lang="en-GB" sz="4000" dirty="0"/>
              <a:t>niversity – </a:t>
            </a:r>
            <a:r>
              <a:rPr lang="en-GB" sz="4000" b="1" dirty="0"/>
              <a:t>U</a:t>
            </a:r>
            <a:r>
              <a:rPr lang="en-GB" sz="4000" dirty="0"/>
              <a:t>niversity of </a:t>
            </a:r>
            <a:r>
              <a:rPr lang="en-GB" sz="4000" b="1" dirty="0"/>
              <a:t>M</a:t>
            </a:r>
            <a:r>
              <a:rPr lang="en-GB" sz="4000" dirty="0"/>
              <a:t>pumalanga</a:t>
            </a:r>
          </a:p>
        </p:txBody>
      </p:sp>
    </p:spTree>
    <p:extLst>
      <p:ext uri="{BB962C8B-B14F-4D97-AF65-F5344CB8AC3E}">
        <p14:creationId xmlns:p14="http://schemas.microsoft.com/office/powerpoint/2010/main" val="1595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Last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Continue R Stats Bootcamp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Basics, read in data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Questions and setup</a:t>
            </a:r>
          </a:p>
        </p:txBody>
      </p:sp>
    </p:spTree>
    <p:extLst>
      <p:ext uri="{BB962C8B-B14F-4D97-AF65-F5344CB8AC3E}">
        <p14:creationId xmlns:p14="http://schemas.microsoft.com/office/powerpoint/2010/main" val="75795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30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What stats skills do postgraduates and research need?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Continue R Stats Bootcamp (starting Module 2, pages 7, 9, 11…)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Data example…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7942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AF6C19-2F1D-0672-8CB5-BE4EF4C00843}"/>
              </a:ext>
            </a:extLst>
          </p:cNvPr>
          <p:cNvSpPr txBox="1"/>
          <p:nvPr/>
        </p:nvSpPr>
        <p:spPr>
          <a:xfrm>
            <a:off x="624840" y="350520"/>
            <a:ext cx="406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Use of mixed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2369-685E-E0A8-7BD4-C7B3AC40A270}"/>
              </a:ext>
            </a:extLst>
          </p:cNvPr>
          <p:cNvSpPr txBox="1"/>
          <p:nvPr/>
        </p:nvSpPr>
        <p:spPr>
          <a:xfrm>
            <a:off x="458730" y="1792009"/>
            <a:ext cx="3016526" cy="45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37458-A5D2-8147-6583-811F2918337D}"/>
              </a:ext>
            </a:extLst>
          </p:cNvPr>
          <p:cNvSpPr txBox="1"/>
          <p:nvPr/>
        </p:nvSpPr>
        <p:spPr>
          <a:xfrm>
            <a:off x="602512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C03D8-4F7B-55D3-B7CB-BBA30754AB8D}"/>
              </a:ext>
            </a:extLst>
          </p:cNvPr>
          <p:cNvSpPr txBox="1"/>
          <p:nvPr/>
        </p:nvSpPr>
        <p:spPr>
          <a:xfrm>
            <a:off x="507262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A1688-C3AC-8050-FCB0-BE842CE8E81F}"/>
              </a:ext>
            </a:extLst>
          </p:cNvPr>
          <p:cNvSpPr txBox="1"/>
          <p:nvPr/>
        </p:nvSpPr>
        <p:spPr>
          <a:xfrm>
            <a:off x="2132227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C8B6D-EC0E-1552-D282-777308248202}"/>
              </a:ext>
            </a:extLst>
          </p:cNvPr>
          <p:cNvSpPr txBox="1"/>
          <p:nvPr/>
        </p:nvSpPr>
        <p:spPr>
          <a:xfrm>
            <a:off x="2036977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A3DF7-06C3-7B13-FE87-162E6B114274}"/>
              </a:ext>
            </a:extLst>
          </p:cNvPr>
          <p:cNvSpPr txBox="1"/>
          <p:nvPr/>
        </p:nvSpPr>
        <p:spPr>
          <a:xfrm>
            <a:off x="602512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A77F2-6C6D-149F-04C3-0C2D8FB40158}"/>
              </a:ext>
            </a:extLst>
          </p:cNvPr>
          <p:cNvSpPr txBox="1"/>
          <p:nvPr/>
        </p:nvSpPr>
        <p:spPr>
          <a:xfrm>
            <a:off x="507262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DE91-DD2B-F51C-45C7-209CA698BCDC}"/>
              </a:ext>
            </a:extLst>
          </p:cNvPr>
          <p:cNvSpPr txBox="1"/>
          <p:nvPr/>
        </p:nvSpPr>
        <p:spPr>
          <a:xfrm>
            <a:off x="2132227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DDCF7-903A-3A25-1EB7-41E3408E2591}"/>
              </a:ext>
            </a:extLst>
          </p:cNvPr>
          <p:cNvSpPr txBox="1"/>
          <p:nvPr/>
        </p:nvSpPr>
        <p:spPr>
          <a:xfrm>
            <a:off x="2036977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40FE5-B10F-45C9-0BAE-3E2351EB13DD}"/>
              </a:ext>
            </a:extLst>
          </p:cNvPr>
          <p:cNvSpPr txBox="1"/>
          <p:nvPr/>
        </p:nvSpPr>
        <p:spPr>
          <a:xfrm>
            <a:off x="1530953" y="136374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Blocking</a:t>
            </a:r>
          </a:p>
        </p:txBody>
      </p:sp>
      <p:pic>
        <p:nvPicPr>
          <p:cNvPr id="15" name="Graphic 14" descr="Cow outline">
            <a:extLst>
              <a:ext uri="{FF2B5EF4-FFF2-40B4-BE49-F238E27FC236}">
                <a16:creationId xmlns:a16="http://schemas.microsoft.com/office/drawing/2014/main" id="{391DA6BD-DB82-A86F-B0CA-A337E133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23579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D2789E-C362-5489-F396-52705F3ED90E}"/>
              </a:ext>
            </a:extLst>
          </p:cNvPr>
          <p:cNvSpPr txBox="1"/>
          <p:nvPr/>
        </p:nvSpPr>
        <p:spPr>
          <a:xfrm>
            <a:off x="3761482" y="26304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Bess</a:t>
            </a:r>
          </a:p>
        </p:txBody>
      </p:sp>
      <p:pic>
        <p:nvPicPr>
          <p:cNvPr id="17" name="Graphic 16" descr="Cow outline">
            <a:extLst>
              <a:ext uri="{FF2B5EF4-FFF2-40B4-BE49-F238E27FC236}">
                <a16:creationId xmlns:a16="http://schemas.microsoft.com/office/drawing/2014/main" id="{D63DB82D-0B16-AA7A-937E-46DEB104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354484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CCB08-80A1-414B-941B-56EA9FDA77CE}"/>
              </a:ext>
            </a:extLst>
          </p:cNvPr>
          <p:cNvSpPr txBox="1"/>
          <p:nvPr/>
        </p:nvSpPr>
        <p:spPr>
          <a:xfrm>
            <a:off x="3761482" y="38173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Sally</a:t>
            </a:r>
          </a:p>
        </p:txBody>
      </p:sp>
      <p:pic>
        <p:nvPicPr>
          <p:cNvPr id="19" name="Graphic 18" descr="Cow outline">
            <a:extLst>
              <a:ext uri="{FF2B5EF4-FFF2-40B4-BE49-F238E27FC236}">
                <a16:creationId xmlns:a16="http://schemas.microsoft.com/office/drawing/2014/main" id="{16266CED-90F1-3D96-53EE-E2C94F34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2315" y="472189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031119-E862-D680-6117-C859A0005E54}"/>
              </a:ext>
            </a:extLst>
          </p:cNvPr>
          <p:cNvSpPr txBox="1"/>
          <p:nvPr/>
        </p:nvSpPr>
        <p:spPr>
          <a:xfrm>
            <a:off x="3677662" y="4994432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Freya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784C44-D3A3-85A8-9344-C4CE0280CBEC}"/>
              </a:ext>
            </a:extLst>
          </p:cNvPr>
          <p:cNvCxnSpPr>
            <a:cxnSpLocks/>
          </p:cNvCxnSpPr>
          <p:nvPr/>
        </p:nvCxnSpPr>
        <p:spPr>
          <a:xfrm>
            <a:off x="5330065" y="2895360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w outline">
            <a:extLst>
              <a:ext uri="{FF2B5EF4-FFF2-40B4-BE49-F238E27FC236}">
                <a16:creationId xmlns:a16="http://schemas.microsoft.com/office/drawing/2014/main" id="{15EF3C8C-F452-6B54-D305-C55565A0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515" y="2357912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B2F4A-9051-AA3A-AADC-51733866B4EA}"/>
              </a:ext>
            </a:extLst>
          </p:cNvPr>
          <p:cNvCxnSpPr>
            <a:cxnSpLocks/>
          </p:cNvCxnSpPr>
          <p:nvPr/>
        </p:nvCxnSpPr>
        <p:spPr>
          <a:xfrm>
            <a:off x="5330065" y="4027168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ow outline">
            <a:extLst>
              <a:ext uri="{FF2B5EF4-FFF2-40B4-BE49-F238E27FC236}">
                <a16:creationId xmlns:a16="http://schemas.microsoft.com/office/drawing/2014/main" id="{121EB8EC-EDF4-67AE-0585-D48985B7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455" y="3489720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D3CC4-01D7-E678-E08B-7E0AC1470F78}"/>
              </a:ext>
            </a:extLst>
          </p:cNvPr>
          <p:cNvCxnSpPr>
            <a:cxnSpLocks/>
          </p:cNvCxnSpPr>
          <p:nvPr/>
        </p:nvCxnSpPr>
        <p:spPr>
          <a:xfrm>
            <a:off x="5330065" y="5158976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w outline">
            <a:extLst>
              <a:ext uri="{FF2B5EF4-FFF2-40B4-BE49-F238E27FC236}">
                <a16:creationId xmlns:a16="http://schemas.microsoft.com/office/drawing/2014/main" id="{FEE989E6-B00F-EB24-52AA-94A6F54E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935" y="4621528"/>
            <a:ext cx="914400" cy="914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36478A-EBC1-B10C-B34D-84D019115F83}"/>
              </a:ext>
            </a:extLst>
          </p:cNvPr>
          <p:cNvSpPr/>
          <p:nvPr/>
        </p:nvSpPr>
        <p:spPr>
          <a:xfrm>
            <a:off x="4305175" y="2219444"/>
            <a:ext cx="1005840" cy="352043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04563-4189-B416-DAB0-7A0330DB5702}"/>
              </a:ext>
            </a:extLst>
          </p:cNvPr>
          <p:cNvSpPr txBox="1"/>
          <p:nvPr/>
        </p:nvSpPr>
        <p:spPr>
          <a:xfrm>
            <a:off x="460114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954B81-9680-0D45-2A94-42F67DA5B450}"/>
              </a:ext>
            </a:extLst>
          </p:cNvPr>
          <p:cNvSpPr/>
          <p:nvPr/>
        </p:nvSpPr>
        <p:spPr>
          <a:xfrm>
            <a:off x="5798695" y="2219444"/>
            <a:ext cx="1005840" cy="3520438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D1F04-BA3C-0695-5883-216234B641A9}"/>
              </a:ext>
            </a:extLst>
          </p:cNvPr>
          <p:cNvSpPr txBox="1"/>
          <p:nvPr/>
        </p:nvSpPr>
        <p:spPr>
          <a:xfrm>
            <a:off x="609466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363D6-FBD6-ACBD-2F0E-E2E746D758C1}"/>
              </a:ext>
            </a:extLst>
          </p:cNvPr>
          <p:cNvSpPr txBox="1"/>
          <p:nvPr/>
        </p:nvSpPr>
        <p:spPr>
          <a:xfrm>
            <a:off x="4601147" y="1422677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Repeated measures</a:t>
            </a:r>
          </a:p>
        </p:txBody>
      </p:sp>
      <p:pic>
        <p:nvPicPr>
          <p:cNvPr id="34" name="Graphic 33" descr="Flowers in pot outline">
            <a:extLst>
              <a:ext uri="{FF2B5EF4-FFF2-40B4-BE49-F238E27FC236}">
                <a16:creationId xmlns:a16="http://schemas.microsoft.com/office/drawing/2014/main" id="{6FA19B15-8946-0CEF-B2C4-639CEA903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2485906"/>
            <a:ext cx="457200" cy="457200"/>
          </a:xfrm>
          <a:prstGeom prst="rect">
            <a:avLst/>
          </a:prstGeom>
        </p:spPr>
      </p:pic>
      <p:pic>
        <p:nvPicPr>
          <p:cNvPr id="36" name="Graphic 35" descr="Flowers in pot with solid fill">
            <a:extLst>
              <a:ext uri="{FF2B5EF4-FFF2-40B4-BE49-F238E27FC236}">
                <a16:creationId xmlns:a16="http://schemas.microsoft.com/office/drawing/2014/main" id="{91D48D67-A344-A314-6E11-6D4E52A5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2485906"/>
            <a:ext cx="457200" cy="457200"/>
          </a:xfrm>
          <a:prstGeom prst="rect">
            <a:avLst/>
          </a:prstGeom>
        </p:spPr>
      </p:pic>
      <p:pic>
        <p:nvPicPr>
          <p:cNvPr id="37" name="Graphic 36" descr="Flowers in pot outline">
            <a:extLst>
              <a:ext uri="{FF2B5EF4-FFF2-40B4-BE49-F238E27FC236}">
                <a16:creationId xmlns:a16="http://schemas.microsoft.com/office/drawing/2014/main" id="{566D4427-F642-B5B1-F735-73D408200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2485906"/>
            <a:ext cx="457200" cy="457200"/>
          </a:xfrm>
          <a:prstGeom prst="rect">
            <a:avLst/>
          </a:prstGeom>
        </p:spPr>
      </p:pic>
      <p:pic>
        <p:nvPicPr>
          <p:cNvPr id="38" name="Graphic 37" descr="Flowers in pot with solid fill">
            <a:extLst>
              <a:ext uri="{FF2B5EF4-FFF2-40B4-BE49-F238E27FC236}">
                <a16:creationId xmlns:a16="http://schemas.microsoft.com/office/drawing/2014/main" id="{6B00081D-F39A-6264-318C-3EAC56AA5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2485906"/>
            <a:ext cx="457200" cy="457200"/>
          </a:xfrm>
          <a:prstGeom prst="rect">
            <a:avLst/>
          </a:prstGeom>
        </p:spPr>
      </p:pic>
      <p:pic>
        <p:nvPicPr>
          <p:cNvPr id="39" name="Graphic 38" descr="Flowers in pot outline">
            <a:extLst>
              <a:ext uri="{FF2B5EF4-FFF2-40B4-BE49-F238E27FC236}">
                <a16:creationId xmlns:a16="http://schemas.microsoft.com/office/drawing/2014/main" id="{F1962A07-7BA6-CD90-522E-B8AE3548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887" y="3489482"/>
            <a:ext cx="457200" cy="457200"/>
          </a:xfrm>
          <a:prstGeom prst="rect">
            <a:avLst/>
          </a:prstGeom>
        </p:spPr>
      </p:pic>
      <p:pic>
        <p:nvPicPr>
          <p:cNvPr id="40" name="Graphic 39" descr="Flowers in pot with solid fill">
            <a:extLst>
              <a:ext uri="{FF2B5EF4-FFF2-40B4-BE49-F238E27FC236}">
                <a16:creationId xmlns:a16="http://schemas.microsoft.com/office/drawing/2014/main" id="{58545BB4-3EBB-40F2-8F4A-61563534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2702" y="3489482"/>
            <a:ext cx="457200" cy="457200"/>
          </a:xfrm>
          <a:prstGeom prst="rect">
            <a:avLst/>
          </a:prstGeom>
        </p:spPr>
      </p:pic>
      <p:pic>
        <p:nvPicPr>
          <p:cNvPr id="41" name="Graphic 40" descr="Flowers in pot outline">
            <a:extLst>
              <a:ext uri="{FF2B5EF4-FFF2-40B4-BE49-F238E27FC236}">
                <a16:creationId xmlns:a16="http://schemas.microsoft.com/office/drawing/2014/main" id="{85D2EC3A-66D9-CC9C-7DD7-D016D683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9974" y="3489482"/>
            <a:ext cx="457200" cy="457200"/>
          </a:xfrm>
          <a:prstGeom prst="rect">
            <a:avLst/>
          </a:prstGeom>
        </p:spPr>
      </p:pic>
      <p:pic>
        <p:nvPicPr>
          <p:cNvPr id="42" name="Graphic 41" descr="Flowers in pot with solid fill">
            <a:extLst>
              <a:ext uri="{FF2B5EF4-FFF2-40B4-BE49-F238E27FC236}">
                <a16:creationId xmlns:a16="http://schemas.microsoft.com/office/drawing/2014/main" id="{46ED117C-CD2A-241D-75B4-6D414B1A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174" y="3489482"/>
            <a:ext cx="457200" cy="457200"/>
          </a:xfrm>
          <a:prstGeom prst="rect">
            <a:avLst/>
          </a:prstGeom>
        </p:spPr>
      </p:pic>
      <p:pic>
        <p:nvPicPr>
          <p:cNvPr id="43" name="Graphic 42" descr="Flowers in pot outline">
            <a:extLst>
              <a:ext uri="{FF2B5EF4-FFF2-40B4-BE49-F238E27FC236}">
                <a16:creationId xmlns:a16="http://schemas.microsoft.com/office/drawing/2014/main" id="{E97E31C2-B296-4EE3-9C82-E90D3F70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4476510"/>
            <a:ext cx="457200" cy="457200"/>
          </a:xfrm>
          <a:prstGeom prst="rect">
            <a:avLst/>
          </a:prstGeom>
        </p:spPr>
      </p:pic>
      <p:pic>
        <p:nvPicPr>
          <p:cNvPr id="44" name="Graphic 43" descr="Flowers in pot with solid fill">
            <a:extLst>
              <a:ext uri="{FF2B5EF4-FFF2-40B4-BE49-F238E27FC236}">
                <a16:creationId xmlns:a16="http://schemas.microsoft.com/office/drawing/2014/main" id="{221D57DE-CD06-D0A0-A725-7A3BD634F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5235" y="4453339"/>
            <a:ext cx="457200" cy="457200"/>
          </a:xfrm>
          <a:prstGeom prst="rect">
            <a:avLst/>
          </a:prstGeom>
        </p:spPr>
      </p:pic>
      <p:pic>
        <p:nvPicPr>
          <p:cNvPr id="45" name="Graphic 44" descr="Flowers in pot outline">
            <a:extLst>
              <a:ext uri="{FF2B5EF4-FFF2-40B4-BE49-F238E27FC236}">
                <a16:creationId xmlns:a16="http://schemas.microsoft.com/office/drawing/2014/main" id="{15074994-B52E-7031-C400-C4C52F4B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9418" y="4484133"/>
            <a:ext cx="457200" cy="457200"/>
          </a:xfrm>
          <a:prstGeom prst="rect">
            <a:avLst/>
          </a:prstGeom>
        </p:spPr>
      </p:pic>
      <p:pic>
        <p:nvPicPr>
          <p:cNvPr id="46" name="Graphic 45" descr="Flowers in pot with solid fill">
            <a:extLst>
              <a:ext uri="{FF2B5EF4-FFF2-40B4-BE49-F238E27FC236}">
                <a16:creationId xmlns:a16="http://schemas.microsoft.com/office/drawing/2014/main" id="{C8C69574-C565-7C02-90A4-0137FCF7B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4476510"/>
            <a:ext cx="457200" cy="457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A8897D9-2576-7AD3-AFD4-C96EADC4034A}"/>
              </a:ext>
            </a:extLst>
          </p:cNvPr>
          <p:cNvSpPr/>
          <p:nvPr/>
        </p:nvSpPr>
        <p:spPr>
          <a:xfrm>
            <a:off x="7277448" y="2190629"/>
            <a:ext cx="2363152" cy="906780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AD9EF-55A2-C7D6-D2E7-13CF7C0C6C48}"/>
              </a:ext>
            </a:extLst>
          </p:cNvPr>
          <p:cNvSpPr txBox="1"/>
          <p:nvPr/>
        </p:nvSpPr>
        <p:spPr>
          <a:xfrm>
            <a:off x="7255966" y="215264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B1D205-BB81-E387-CE1E-95AAB1B053E8}"/>
              </a:ext>
            </a:extLst>
          </p:cNvPr>
          <p:cNvSpPr/>
          <p:nvPr/>
        </p:nvSpPr>
        <p:spPr>
          <a:xfrm>
            <a:off x="7277202" y="4168138"/>
            <a:ext cx="2363152" cy="906780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2C34D8-288F-5C55-23A3-FF3F2112442C}"/>
              </a:ext>
            </a:extLst>
          </p:cNvPr>
          <p:cNvSpPr txBox="1"/>
          <p:nvPr/>
        </p:nvSpPr>
        <p:spPr>
          <a:xfrm>
            <a:off x="7219771" y="319051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A055F-593B-0EC0-EE53-38974080008D}"/>
              </a:ext>
            </a:extLst>
          </p:cNvPr>
          <p:cNvSpPr/>
          <p:nvPr/>
        </p:nvSpPr>
        <p:spPr>
          <a:xfrm>
            <a:off x="7283163" y="3163849"/>
            <a:ext cx="2363152" cy="906780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C939B-CBFA-B99F-FC45-011F9B460EDC}"/>
              </a:ext>
            </a:extLst>
          </p:cNvPr>
          <p:cNvSpPr txBox="1"/>
          <p:nvPr/>
        </p:nvSpPr>
        <p:spPr>
          <a:xfrm>
            <a:off x="7234484" y="42019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A6801-DE8A-5465-64C9-53BAA75EBFF5}"/>
              </a:ext>
            </a:extLst>
          </p:cNvPr>
          <p:cNvSpPr txBox="1"/>
          <p:nvPr/>
        </p:nvSpPr>
        <p:spPr>
          <a:xfrm>
            <a:off x="7185535" y="1424819"/>
            <a:ext cx="252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replication</a:t>
            </a:r>
          </a:p>
        </p:txBody>
      </p:sp>
      <p:pic>
        <p:nvPicPr>
          <p:cNvPr id="1026" name="Picture 2" descr="image0">
            <a:extLst>
              <a:ext uri="{FF2B5EF4-FFF2-40B4-BE49-F238E27FC236}">
                <a16:creationId xmlns:a16="http://schemas.microsoft.com/office/drawing/2014/main" id="{FC964E6B-B27A-1058-8A00-29C68E02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66918" y="2286696"/>
            <a:ext cx="4811141" cy="240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BB08B0-A7C9-5B35-806D-A46AE558B2FD}"/>
              </a:ext>
            </a:extLst>
          </p:cNvPr>
          <p:cNvSpPr txBox="1"/>
          <p:nvPr/>
        </p:nvSpPr>
        <p:spPr>
          <a:xfrm>
            <a:off x="10496365" y="148590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219583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7329-1FF0-5E92-B29E-8F53F4E843A1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A2E22-38F4-8E08-D6A4-1F7448E2E9DB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0FE46-3073-0637-7804-DE760EA23EFE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</TotalTime>
  <Words>427</Words>
  <Application>Microsoft Office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16</cp:revision>
  <dcterms:created xsi:type="dcterms:W3CDTF">2022-12-06T10:31:58Z</dcterms:created>
  <dcterms:modified xsi:type="dcterms:W3CDTF">2023-03-28T07:44:56Z</dcterms:modified>
</cp:coreProperties>
</file>